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f28a139e20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f28a139e20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f28e27a8e4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f28e27a8e4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f28a139e2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f28a139e2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f28a139e20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f28a139e20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f28a139e20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f28a139e20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f28a139e20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f28a139e20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f28a139e20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f28a139e20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f28e27a8e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f28e27a8e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f28e27a8e4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f28e27a8e4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f28a139e20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f28a139e20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335125"/>
            <a:ext cx="8520600" cy="88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Velkommen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1311750"/>
            <a:ext cx="8520600" cy="372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no"/>
              <a:t>Hensikt med møtet</a:t>
            </a:r>
            <a:endParaRPr b="1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-Dere foreldre skal snakke som foreldre om klassemiljøet, særlig språkbruk.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-Vi snakker på et generelt nivå og samarbeider om å forebygge, stoppe og forbedre utrykksmåten til elevene.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Felles refleksjon</a:t>
            </a:r>
            <a:endParaRPr/>
          </a:p>
        </p:txBody>
      </p:sp>
      <p:sp>
        <p:nvSpPr>
          <p:cNvPr id="114" name="Google Shape;114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o" sz="2250">
                <a:solidFill>
                  <a:schemeClr val="dk1"/>
                </a:solidFill>
              </a:rPr>
              <a:t>Hva er én konkret ting vi som foreldre og lærere kan gjøre annerledes for å bidra til et tryggere språkmiljø i denne klassen?</a:t>
            </a:r>
            <a:endParaRPr sz="22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Dialogmodellen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42857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b="1" lang="no" sz="1050">
                <a:solidFill>
                  <a:schemeClr val="dk1"/>
                </a:solidFill>
              </a:rPr>
              <a:t>Dialogmodellen handler om å lytte, forstå og ta ansvar – sammen, med barnets beste i sentrum.</a:t>
            </a:r>
            <a:endParaRPr b="1" sz="105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2857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b="1" lang="no" sz="1050">
                <a:solidFill>
                  <a:schemeClr val="dk1"/>
                </a:solidFill>
              </a:rPr>
              <a:t>Dialogmodellen gir trygge rammer for å snakke om det som er vanskelig – med fokus på samarbeid og barnets beste.</a:t>
            </a:r>
            <a:endParaRPr b="1" sz="105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no" sz="1050">
                <a:solidFill>
                  <a:schemeClr val="dk1"/>
                </a:solidFill>
              </a:rPr>
              <a:t>Foreldrene snakker og diskuterer sammen - fokus er å lytte, dele erfaringer, tenke sammen i små grupper</a:t>
            </a:r>
            <a:endParaRPr b="1" sz="105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no" sz="1050">
                <a:solidFill>
                  <a:schemeClr val="dk1"/>
                </a:solidFill>
              </a:rPr>
              <a:t>Lærerens rolle er å legge til rette for samtale.</a:t>
            </a:r>
            <a:endParaRPr b="1" sz="105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2857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0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100"/>
              </a:spcBef>
              <a:spcAft>
                <a:spcPts val="120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8" name="Google Shape;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4745" y="152400"/>
            <a:ext cx="8659311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5" name="Google Shape;7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4592" y="0"/>
            <a:ext cx="8034816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Samtale med elevene:</a:t>
            </a:r>
            <a:endParaRPr/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11700" y="1181200"/>
            <a:ext cx="8520600" cy="383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381000" marR="381000" rtl="0" algn="l">
              <a:lnSpc>
                <a:spcPct val="142857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ct val="104762"/>
              <a:buFont typeface="Arial"/>
              <a:buNone/>
            </a:pPr>
            <a:r>
              <a:t/>
            </a:r>
            <a:endParaRPr i="1" sz="1050">
              <a:solidFill>
                <a:schemeClr val="dk1"/>
              </a:solidFill>
            </a:endParaRPr>
          </a:p>
          <a:p>
            <a:pPr indent="0" lvl="0" marL="0" marR="381000" rtl="0" algn="l">
              <a:lnSpc>
                <a:spcPct val="142857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ct val="25581"/>
              <a:buFont typeface="Arial"/>
              <a:buNone/>
            </a:pPr>
            <a:r>
              <a:rPr i="1" lang="no" sz="4300">
                <a:solidFill>
                  <a:schemeClr val="dk1"/>
                </a:solidFill>
              </a:rPr>
              <a:t>Hvordan føles det å få høre noe negativt, selv om det sies «bare kødda»?</a:t>
            </a:r>
            <a:endParaRPr b="1" sz="4300">
              <a:solidFill>
                <a:schemeClr val="dk1"/>
              </a:solidFill>
            </a:endParaRPr>
          </a:p>
          <a:p>
            <a:pPr indent="-296863" lvl="0" marL="457200" rtl="0" algn="l"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no" sz="4300">
                <a:solidFill>
                  <a:schemeClr val="dk1"/>
                </a:solidFill>
              </a:rPr>
              <a:t>vondt</a:t>
            </a:r>
            <a:endParaRPr sz="4300">
              <a:solidFill>
                <a:schemeClr val="dk1"/>
              </a:solidFill>
            </a:endParaRPr>
          </a:p>
          <a:p>
            <a:pPr indent="-296863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no" sz="4300">
                <a:solidFill>
                  <a:schemeClr val="dk1"/>
                </a:solidFill>
              </a:rPr>
              <a:t>flaut</a:t>
            </a:r>
            <a:endParaRPr sz="4300">
              <a:solidFill>
                <a:schemeClr val="dk1"/>
              </a:solidFill>
            </a:endParaRPr>
          </a:p>
          <a:p>
            <a:pPr indent="-296863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no" sz="4300">
                <a:solidFill>
                  <a:schemeClr val="dk1"/>
                </a:solidFill>
              </a:rPr>
              <a:t>lei meg</a:t>
            </a:r>
            <a:endParaRPr sz="4300">
              <a:solidFill>
                <a:schemeClr val="dk1"/>
              </a:solidFill>
            </a:endParaRPr>
          </a:p>
          <a:p>
            <a:pPr indent="-296863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no" sz="4300">
                <a:solidFill>
                  <a:schemeClr val="dk1"/>
                </a:solidFill>
              </a:rPr>
              <a:t>sint</a:t>
            </a:r>
            <a:endParaRPr sz="4300">
              <a:solidFill>
                <a:schemeClr val="dk1"/>
              </a:solidFill>
            </a:endParaRPr>
          </a:p>
          <a:p>
            <a:pPr indent="-296863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no" sz="4300">
                <a:solidFill>
                  <a:schemeClr val="dk1"/>
                </a:solidFill>
              </a:rPr>
              <a:t>utrygg</a:t>
            </a:r>
            <a:endParaRPr sz="4300">
              <a:solidFill>
                <a:schemeClr val="dk1"/>
              </a:solidFill>
            </a:endParaRPr>
          </a:p>
          <a:p>
            <a:pPr indent="-296863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no" sz="4300">
                <a:solidFill>
                  <a:schemeClr val="dk1"/>
                </a:solidFill>
              </a:rPr>
              <a:t>liten</a:t>
            </a:r>
            <a:endParaRPr sz="4300">
              <a:solidFill>
                <a:schemeClr val="dk1"/>
              </a:solidFill>
            </a:endParaRPr>
          </a:p>
          <a:p>
            <a:pPr indent="-296863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no" sz="4300">
                <a:solidFill>
                  <a:schemeClr val="dk1"/>
                </a:solidFill>
              </a:rPr>
              <a:t>usikker</a:t>
            </a:r>
            <a:endParaRPr sz="4300">
              <a:solidFill>
                <a:schemeClr val="dk1"/>
              </a:solidFill>
            </a:endParaRPr>
          </a:p>
          <a:p>
            <a:pPr indent="-296863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no" sz="4300">
                <a:solidFill>
                  <a:schemeClr val="dk1"/>
                </a:solidFill>
              </a:rPr>
              <a:t>trist</a:t>
            </a:r>
            <a:endParaRPr sz="4300">
              <a:solidFill>
                <a:schemeClr val="dk1"/>
              </a:solidFill>
            </a:endParaRPr>
          </a:p>
          <a:p>
            <a:pPr indent="0" lvl="0" marL="0" marR="381000" rtl="0" algn="l">
              <a:lnSpc>
                <a:spcPct val="142857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ct val="25581"/>
              <a:buFont typeface="Arial"/>
              <a:buNone/>
            </a:pPr>
            <a:r>
              <a:rPr i="1" lang="no" sz="4300">
                <a:solidFill>
                  <a:schemeClr val="dk1"/>
                </a:solidFill>
              </a:rPr>
              <a:t>Hva skjer inni deg når noen sier noe stygt og ler etterpå selv om de sier “bare kødda”?</a:t>
            </a:r>
            <a:endParaRPr b="1" sz="4300">
              <a:solidFill>
                <a:schemeClr val="dk1"/>
              </a:solidFill>
            </a:endParaRPr>
          </a:p>
          <a:p>
            <a:pPr indent="-296863" lvl="0" marL="457200" rtl="0" algn="l"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no" sz="4300">
                <a:solidFill>
                  <a:schemeClr val="dk1"/>
                </a:solidFill>
              </a:rPr>
              <a:t>trekker meg unna</a:t>
            </a:r>
            <a:endParaRPr sz="4300">
              <a:solidFill>
                <a:schemeClr val="dk1"/>
              </a:solidFill>
            </a:endParaRPr>
          </a:p>
          <a:p>
            <a:pPr indent="-296863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no" sz="4300">
                <a:solidFill>
                  <a:schemeClr val="dk1"/>
                </a:solidFill>
              </a:rPr>
              <a:t>tør ikke si ifra</a:t>
            </a:r>
            <a:endParaRPr sz="4300">
              <a:solidFill>
                <a:schemeClr val="dk1"/>
              </a:solidFill>
            </a:endParaRPr>
          </a:p>
          <a:p>
            <a:pPr indent="-296863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no" sz="4300">
                <a:solidFill>
                  <a:schemeClr val="dk1"/>
                </a:solidFill>
              </a:rPr>
              <a:t>blir stille</a:t>
            </a:r>
            <a:endParaRPr sz="4300">
              <a:solidFill>
                <a:schemeClr val="dk1"/>
              </a:solidFill>
            </a:endParaRPr>
          </a:p>
          <a:p>
            <a:pPr indent="-296863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no" sz="4300">
                <a:solidFill>
                  <a:schemeClr val="dk1"/>
                </a:solidFill>
              </a:rPr>
              <a:t>tenker mye</a:t>
            </a:r>
            <a:endParaRPr sz="4300">
              <a:solidFill>
                <a:schemeClr val="dk1"/>
              </a:solidFill>
            </a:endParaRPr>
          </a:p>
          <a:p>
            <a:pPr indent="-296863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no" sz="4300">
                <a:solidFill>
                  <a:schemeClr val="dk1"/>
                </a:solidFill>
              </a:rPr>
              <a:t>ikke trygghet</a:t>
            </a:r>
            <a:endParaRPr sz="4300">
              <a:solidFill>
                <a:schemeClr val="dk1"/>
              </a:solidFill>
            </a:endParaRPr>
          </a:p>
          <a:p>
            <a:pPr indent="-296863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no" sz="4300">
                <a:solidFill>
                  <a:schemeClr val="dk1"/>
                </a:solidFill>
              </a:rPr>
              <a:t>får klump i magen</a:t>
            </a:r>
            <a:endParaRPr sz="4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100"/>
              </a:spcBef>
              <a:spcAft>
                <a:spcPts val="1200"/>
              </a:spcAft>
              <a:buNone/>
            </a:pPr>
            <a:r>
              <a:t/>
            </a:r>
            <a:endParaRPr sz="43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samtale med elevene</a:t>
            </a:r>
            <a:endParaRPr/>
          </a:p>
        </p:txBody>
      </p:sp>
      <p:sp>
        <p:nvSpPr>
          <p:cNvPr id="87" name="Google Shape;87;p18"/>
          <p:cNvSpPr txBox="1"/>
          <p:nvPr>
            <p:ph idx="1" type="body"/>
          </p:nvPr>
        </p:nvSpPr>
        <p:spPr>
          <a:xfrm>
            <a:off x="311700" y="1152475"/>
            <a:ext cx="8520600" cy="36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381000" marR="381000" rtl="0" algn="l">
              <a:lnSpc>
                <a:spcPct val="142857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no" sz="1200">
                <a:solidFill>
                  <a:schemeClr val="dk1"/>
                </a:solidFill>
              </a:rPr>
              <a:t>Hvordan er det å vite om noen mener det de sier, når de sier «bare kødda»?</a:t>
            </a:r>
            <a:endParaRPr b="1" sz="1200">
              <a:solidFill>
                <a:schemeClr val="dk1"/>
              </a:solidFill>
            </a:endParaRPr>
          </a:p>
          <a:p>
            <a:pPr indent="-304800" lvl="0" marL="457200" rtl="0" algn="l"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no" sz="1200">
                <a:solidFill>
                  <a:schemeClr val="dk1"/>
                </a:solidFill>
              </a:rPr>
              <a:t>forvirring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no" sz="1200">
                <a:solidFill>
                  <a:schemeClr val="dk1"/>
                </a:solidFill>
              </a:rPr>
              <a:t>usikker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no" sz="1200">
                <a:solidFill>
                  <a:schemeClr val="dk1"/>
                </a:solidFill>
              </a:rPr>
              <a:t>vanskelig å vite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no" sz="1200">
                <a:solidFill>
                  <a:schemeClr val="dk1"/>
                </a:solidFill>
              </a:rPr>
              <a:t>utrygt</a:t>
            </a:r>
            <a:endParaRPr sz="1200">
              <a:solidFill>
                <a:schemeClr val="dk1"/>
              </a:solidFill>
            </a:endParaRPr>
          </a:p>
          <a:p>
            <a:pPr indent="0" lvl="0" marL="0" marR="381000" rtl="0" algn="l">
              <a:lnSpc>
                <a:spcPct val="142857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no" sz="1200">
                <a:solidFill>
                  <a:schemeClr val="dk1"/>
                </a:solidFill>
              </a:rPr>
              <a:t>Hva hjelper når språk blir brukt på en sårende måte?</a:t>
            </a:r>
            <a:endParaRPr b="1" sz="1200">
              <a:solidFill>
                <a:schemeClr val="dk1"/>
              </a:solidFill>
            </a:endParaRPr>
          </a:p>
          <a:p>
            <a:pPr indent="-304800" lvl="0" marL="457200" rtl="0" algn="l"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no" sz="1200">
                <a:solidFill>
                  <a:schemeClr val="dk1"/>
                </a:solidFill>
              </a:rPr>
              <a:t>stoppe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no" sz="1200">
                <a:solidFill>
                  <a:schemeClr val="dk1"/>
                </a:solidFill>
              </a:rPr>
              <a:t>si ifra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no" sz="1200">
                <a:solidFill>
                  <a:schemeClr val="dk1"/>
                </a:solidFill>
              </a:rPr>
              <a:t>voksen hjelp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no" sz="1200">
                <a:solidFill>
                  <a:schemeClr val="dk1"/>
                </a:solidFill>
              </a:rPr>
              <a:t>snill språkbruk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no" sz="1200">
                <a:solidFill>
                  <a:schemeClr val="dk1"/>
                </a:solidFill>
              </a:rPr>
              <a:t>språkkampanje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1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Samtale i gruppene</a:t>
            </a:r>
            <a:endParaRPr/>
          </a:p>
        </p:txBody>
      </p:sp>
      <p:sp>
        <p:nvSpPr>
          <p:cNvPr id="93" name="Google Shape;93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4" name="Google Shape;9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017724"/>
            <a:ext cx="5524500" cy="4046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01" name="Google Shape;10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6838" y="1152475"/>
            <a:ext cx="5857875" cy="228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EAD3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Plan for kvelden</a:t>
            </a:r>
            <a:endParaRPr/>
          </a:p>
        </p:txBody>
      </p:sp>
      <p:sp>
        <p:nvSpPr>
          <p:cNvPr id="107" name="Google Shape;107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no">
                <a:solidFill>
                  <a:schemeClr val="dk1"/>
                </a:solidFill>
              </a:rPr>
              <a:t>Innledning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no">
                <a:solidFill>
                  <a:schemeClr val="dk1"/>
                </a:solidFill>
              </a:rPr>
              <a:t>Kort om dialogmodellen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no">
                <a:solidFill>
                  <a:schemeClr val="dk1"/>
                </a:solidFill>
              </a:rPr>
              <a:t>Elevenes stemme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no">
                <a:solidFill>
                  <a:schemeClr val="dk1"/>
                </a:solidFill>
              </a:rPr>
              <a:t>Gruppearbeid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no">
                <a:solidFill>
                  <a:schemeClr val="dk1"/>
                </a:solidFill>
              </a:rPr>
              <a:t>Oppsummering i plenum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no">
                <a:solidFill>
                  <a:schemeClr val="dk1"/>
                </a:solidFill>
              </a:rPr>
              <a:t>Avslutning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08" name="Google Shape;108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28150" y="386431"/>
            <a:ext cx="2690425" cy="1863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